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0" r:id="rId4"/>
    <p:sldId id="262" r:id="rId5"/>
    <p:sldId id="264" r:id="rId6"/>
    <p:sldId id="267" r:id="rId7"/>
    <p:sldId id="280" r:id="rId8"/>
    <p:sldId id="281" r:id="rId9"/>
    <p:sldId id="284" r:id="rId10"/>
    <p:sldId id="282" r:id="rId11"/>
    <p:sldId id="290" r:id="rId12"/>
    <p:sldId id="291" r:id="rId13"/>
    <p:sldId id="261" r:id="rId14"/>
    <p:sldId id="263" r:id="rId15"/>
    <p:sldId id="292" r:id="rId16"/>
    <p:sldId id="265" r:id="rId17"/>
    <p:sldId id="268" r:id="rId18"/>
    <p:sldId id="269" r:id="rId19"/>
    <p:sldId id="271" r:id="rId20"/>
    <p:sldId id="272" r:id="rId21"/>
    <p:sldId id="273" r:id="rId22"/>
    <p:sldId id="286" r:id="rId23"/>
    <p:sldId id="287" r:id="rId24"/>
    <p:sldId id="288" r:id="rId25"/>
    <p:sldId id="289" r:id="rId26"/>
    <p:sldId id="279" r:id="rId27"/>
  </p:sldIdLst>
  <p:sldSz cx="9144000" cy="5143500" type="screen16x9"/>
  <p:notesSz cx="5143500" cy="9144000"/>
  <p:custDataLst>
    <p:tags r:id="rId29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5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Python新闻爬虫项目介绍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一个基于Python的新浪新闻爬取与整理工具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725"/>
              </a:lnSpc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张国斌 杨一浩 沈帅举 刘源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571500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2833688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571500" y="36004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481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8698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76738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76250" y="476250"/>
            <a:ext cx="2571750" cy="1600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构建新浪国内新闻API请求URL以获取JSONP格式的新闻列表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76250" y="2133600"/>
            <a:ext cx="25717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76250" y="2638425"/>
            <a:ext cx="2571750" cy="2652713"/>
          </a:xfrm>
          <a:prstGeom prst="roundRect">
            <a:avLst>
              <a:gd name="adj" fmla="val 4445"/>
            </a:avLst>
          </a:prstGeom>
          <a:solidFill>
            <a:srgbClr val="EFF4F7"/>
          </a:solidFill>
        </p:spPr>
      </p:sp>
      <p:sp>
        <p:nvSpPr>
          <p:cNvPr id="7" name="Shape 4"/>
          <p:cNvSpPr/>
          <p:nvPr/>
        </p:nvSpPr>
        <p:spPr>
          <a:xfrm>
            <a:off x="714375" y="287655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5813" y="294798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18870" y="2924175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理解API请求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92810" y="3259455"/>
            <a:ext cx="20955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首先，明确新浪新闻API的结构与参数需求，确保URL能正确指向国内新闻的JSONP数据源。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3286125" y="2638425"/>
            <a:ext cx="2571750" cy="2652713"/>
          </a:xfrm>
          <a:prstGeom prst="roundRect">
            <a:avLst>
              <a:gd name="adj" fmla="val 4445"/>
            </a:avLst>
          </a:prstGeom>
          <a:solidFill>
            <a:srgbClr val="EFF4F7"/>
          </a:solidFill>
        </p:spPr>
      </p:sp>
      <p:sp>
        <p:nvSpPr>
          <p:cNvPr id="12" name="Shape 8"/>
          <p:cNvSpPr/>
          <p:nvPr/>
        </p:nvSpPr>
        <p:spPr>
          <a:xfrm>
            <a:off x="3524250" y="287655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95688" y="2947988"/>
            <a:ext cx="190500" cy="1905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9380" y="2948305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构造请求URL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3717925" y="3378200"/>
            <a:ext cx="20955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结合API文档，使用字符串拼接技术，动态生成包含必要参数的完整请求URL，如频道ID、时间戳等。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6096000" y="2638425"/>
            <a:ext cx="2571750" cy="2652713"/>
          </a:xfrm>
          <a:prstGeom prst="roundRect">
            <a:avLst>
              <a:gd name="adj" fmla="val 4445"/>
            </a:avLst>
          </a:prstGeom>
          <a:solidFill>
            <a:srgbClr val="EFF4F7"/>
          </a:solidFill>
        </p:spPr>
      </p:sp>
      <p:sp>
        <p:nvSpPr>
          <p:cNvPr id="17" name="Shape 12"/>
          <p:cNvSpPr/>
          <p:nvPr/>
        </p:nvSpPr>
        <p:spPr>
          <a:xfrm>
            <a:off x="6334125" y="287655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405563" y="2947988"/>
            <a:ext cx="190500" cy="1905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795135" y="2948305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兼容JSONP格式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6483350" y="3378200"/>
            <a:ext cx="20955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调整URL以适应JSONP回调函数，确保服务器返回的数据能在客户端被JavaScript正确解析和处理。</a:t>
            </a:r>
            <a:endParaRPr lang="en-US" sz="12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595" y="758190"/>
            <a:ext cx="623506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762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76250" y="476250"/>
            <a:ext cx="8086725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使用`urllib.request.urlopen`方法发送请求并读取响应内容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76250" y="933450"/>
            <a:ext cx="80867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l="8179" r="8179"/>
          <a:stretch>
            <a:fillRect/>
          </a:stretch>
        </p:blipFill>
        <p:spPr>
          <a:xfrm>
            <a:off x="476250" y="1581150"/>
            <a:ext cx="2581275" cy="3086100"/>
          </a:xfrm>
          <a:prstGeom prst="roundRect">
            <a:avLst>
              <a:gd name="adj" fmla="val 5535"/>
            </a:avLst>
          </a:prstGeom>
        </p:spPr>
      </p:pic>
      <p:sp>
        <p:nvSpPr>
          <p:cNvPr id="6" name="Shape 3"/>
          <p:cNvSpPr/>
          <p:nvPr/>
        </p:nvSpPr>
        <p:spPr>
          <a:xfrm>
            <a:off x="571500" y="3257550"/>
            <a:ext cx="2390775" cy="1295400"/>
          </a:xfrm>
          <a:prstGeom prst="roundRect">
            <a:avLst>
              <a:gd name="adj" fmla="val 8825"/>
            </a:avLst>
          </a:pr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762000" y="3448050"/>
            <a:ext cx="19526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发起网络请求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62000" y="3743325"/>
            <a:ext cx="19526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通过urllib.request.urlopen，我们向指定的API URL发送GET请求，该URL应返回JSONP格式的数据。</a:t>
            </a:r>
            <a:endParaRPr lang="en-US" sz="1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rcRect l="8179" r="8179"/>
          <a:stretch>
            <a:fillRect/>
          </a:stretch>
        </p:blipFill>
        <p:spPr>
          <a:xfrm>
            <a:off x="3281362" y="1581150"/>
            <a:ext cx="2581275" cy="3086100"/>
          </a:xfrm>
          <a:prstGeom prst="roundRect">
            <a:avLst>
              <a:gd name="adj" fmla="val 5535"/>
            </a:avLst>
          </a:prstGeom>
        </p:spPr>
      </p:pic>
      <p:sp>
        <p:nvSpPr>
          <p:cNvPr id="10" name="Shape 6"/>
          <p:cNvSpPr/>
          <p:nvPr/>
        </p:nvSpPr>
        <p:spPr>
          <a:xfrm>
            <a:off x="3376613" y="3257550"/>
            <a:ext cx="2390775" cy="1295400"/>
          </a:xfrm>
          <a:prstGeom prst="roundRect">
            <a:avLst>
              <a:gd name="adj" fmla="val 8825"/>
            </a:avLst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3567112" y="3448050"/>
            <a:ext cx="19526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读取响应数据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3567112" y="3743325"/>
            <a:ext cx="19526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一旦请求成功，使用read()方法读取服务器返回的原始字节流，准备后续的数据解析工作。</a:t>
            </a:r>
            <a:endParaRPr lang="en-US" sz="12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rcRect l="8179" r="8179"/>
          <a:stretch>
            <a:fillRect/>
          </a:stretch>
        </p:blipFill>
        <p:spPr>
          <a:xfrm>
            <a:off x="6086475" y="1581150"/>
            <a:ext cx="2581275" cy="3086100"/>
          </a:xfrm>
          <a:prstGeom prst="roundRect">
            <a:avLst>
              <a:gd name="adj" fmla="val 5535"/>
            </a:avLst>
          </a:prstGeom>
        </p:spPr>
      </p:pic>
      <p:sp>
        <p:nvSpPr>
          <p:cNvPr id="14" name="Shape 9"/>
          <p:cNvSpPr/>
          <p:nvPr/>
        </p:nvSpPr>
        <p:spPr>
          <a:xfrm>
            <a:off x="6181725" y="3257550"/>
            <a:ext cx="2390775" cy="1295400"/>
          </a:xfrm>
          <a:prstGeom prst="roundRect">
            <a:avLst>
              <a:gd name="adj" fmla="val 8825"/>
            </a:avLst>
          </a:prstGeom>
          <a:solidFill>
            <a:srgbClr val="FFFFFF"/>
          </a:solidFill>
        </p:spPr>
      </p:sp>
      <p:sp>
        <p:nvSpPr>
          <p:cNvPr id="15" name="Text 10"/>
          <p:cNvSpPr/>
          <p:nvPr/>
        </p:nvSpPr>
        <p:spPr>
          <a:xfrm>
            <a:off x="6372225" y="3448050"/>
            <a:ext cx="19526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解码响应内容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6372225" y="3743325"/>
            <a:ext cx="19526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将读取到的字节流解码为字符串，通常使用UTF-8编码，为解析JSONP响应做好准备。</a:t>
            </a:r>
            <a:endParaRPr lang="en-US" sz="12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892175"/>
            <a:ext cx="8383270" cy="2349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30" y="2924175"/>
            <a:ext cx="8916670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7683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76250" y="476250"/>
            <a:ext cx="2571750" cy="1200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解析JSONP响应，提取实际的JSON数据部分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76250" y="1733550"/>
            <a:ext cx="25717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76250" y="2238375"/>
            <a:ext cx="2571750" cy="2462213"/>
          </a:xfrm>
          <a:prstGeom prst="roundRect">
            <a:avLst>
              <a:gd name="adj" fmla="val 4640"/>
            </a:avLst>
          </a:prstGeom>
          <a:solidFill>
            <a:srgbClr val="EFF4F7"/>
          </a:solidFill>
        </p:spPr>
      </p:sp>
      <p:sp>
        <p:nvSpPr>
          <p:cNvPr id="7" name="Shape 4"/>
          <p:cNvSpPr/>
          <p:nvPr/>
        </p:nvSpPr>
        <p:spPr>
          <a:xfrm>
            <a:off x="714375" y="247650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5813" y="254793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18870" y="2524125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理解JSONP格式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86130" y="2914650"/>
            <a:ext cx="2095500" cy="8477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JSONP是跨域数据传输方式，将JSON数据包裹在回调函数中返回。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3286125" y="2238375"/>
            <a:ext cx="2571750" cy="2462213"/>
          </a:xfrm>
          <a:prstGeom prst="roundRect">
            <a:avLst>
              <a:gd name="adj" fmla="val 4640"/>
            </a:avLst>
          </a:prstGeom>
          <a:solidFill>
            <a:srgbClr val="EFF4F7"/>
          </a:solidFill>
        </p:spPr>
      </p:sp>
      <p:sp>
        <p:nvSpPr>
          <p:cNvPr id="12" name="Shape 8"/>
          <p:cNvSpPr/>
          <p:nvPr/>
        </p:nvSpPr>
        <p:spPr>
          <a:xfrm>
            <a:off x="3524250" y="247650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95688" y="2547938"/>
            <a:ext cx="190500" cy="1905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8745" y="2548255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提取JSON核心数据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3441065" y="3052445"/>
            <a:ext cx="2095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通过正则表达式或字符串操作去除包裹层，获取纯JSON数据。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6096000" y="2238375"/>
            <a:ext cx="2571750" cy="2462213"/>
          </a:xfrm>
          <a:prstGeom prst="roundRect">
            <a:avLst>
              <a:gd name="adj" fmla="val 4640"/>
            </a:avLst>
          </a:prstGeom>
          <a:solidFill>
            <a:srgbClr val="EFF4F7"/>
          </a:solidFill>
        </p:spPr>
      </p:sp>
      <p:sp>
        <p:nvSpPr>
          <p:cNvPr id="17" name="Shape 12"/>
          <p:cNvSpPr/>
          <p:nvPr/>
        </p:nvSpPr>
        <p:spPr>
          <a:xfrm>
            <a:off x="6334125" y="247650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405563" y="2547938"/>
            <a:ext cx="190500" cy="1905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738620" y="2524760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转换为Python对象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6208395" y="3052445"/>
            <a:ext cx="2095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使用json.loads()将JSON字符串转换为Python字典或列表。</a:t>
            </a:r>
            <a:endParaRPr lang="en-US" sz="12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" y="1790700"/>
            <a:ext cx="830453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76250" y="476250"/>
            <a:ext cx="8086725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利用BeautifulSoup库解析HTML，提取新闻标题和正文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76250" y="933450"/>
            <a:ext cx="80867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571500" y="3257550"/>
            <a:ext cx="2390775" cy="1295400"/>
          </a:xfrm>
          <a:prstGeom prst="roundRect">
            <a:avLst>
              <a:gd name="adj" fmla="val 8825"/>
            </a:avLst>
          </a:pr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762000" y="3448050"/>
            <a:ext cx="19526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导入库与初始化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62000" y="3743325"/>
            <a:ext cx="19526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首先，导入BeautifulSoup库和requests库，准备解析网页源代码。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3376613" y="3257550"/>
            <a:ext cx="2390775" cy="1295400"/>
          </a:xfrm>
          <a:prstGeom prst="roundRect">
            <a:avLst>
              <a:gd name="adj" fmla="val 8825"/>
            </a:avLst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3567112" y="3448050"/>
            <a:ext cx="19526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解析HTML结构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3567112" y="3743325"/>
            <a:ext cx="19526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使用BeautifulSoup解析获取的HTML，定位到新闻标题和正文的标签。</a:t>
            </a:r>
            <a:endParaRPr lang="en-US" sz="900" dirty="0"/>
          </a:p>
        </p:txBody>
      </p:sp>
      <p:sp>
        <p:nvSpPr>
          <p:cNvPr id="14" name="Shape 9"/>
          <p:cNvSpPr/>
          <p:nvPr/>
        </p:nvSpPr>
        <p:spPr>
          <a:xfrm>
            <a:off x="6181725" y="3257550"/>
            <a:ext cx="2390775" cy="1295400"/>
          </a:xfrm>
          <a:prstGeom prst="roundRect">
            <a:avLst>
              <a:gd name="adj" fmla="val 8825"/>
            </a:avLst>
          </a:prstGeom>
          <a:solidFill>
            <a:srgbClr val="FFFFFF"/>
          </a:solidFill>
        </p:spPr>
      </p:sp>
      <p:sp>
        <p:nvSpPr>
          <p:cNvPr id="15" name="Text 10"/>
          <p:cNvSpPr/>
          <p:nvPr/>
        </p:nvSpPr>
        <p:spPr>
          <a:xfrm>
            <a:off x="6372225" y="3448050"/>
            <a:ext cx="19526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提取关键信息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6372225" y="3743325"/>
            <a:ext cx="1952625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遍历解析后的HTML树，提取每个新闻的标题和正文，存储为易于处理的数据结构。</a:t>
            </a:r>
            <a:endParaRPr lang="en-US" sz="9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933450"/>
            <a:ext cx="6486525" cy="8953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1885950"/>
            <a:ext cx="8334375" cy="2381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55" y="2238375"/>
            <a:ext cx="737933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714875" y="476250"/>
            <a:ext cx="3952875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打印第一条新闻的详细内容以便验证正确性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714875" y="1333500"/>
            <a:ext cx="39528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7143" r="7143"/>
          <a:stretch>
            <a:fillRect/>
          </a:stretch>
        </p:blipFill>
        <p:spPr>
          <a:xfrm>
            <a:off x="238125" y="238125"/>
            <a:ext cx="4000500" cy="4667250"/>
          </a:xfrm>
          <a:prstGeom prst="roundRect">
            <a:avLst>
              <a:gd name="adj" fmla="val 3570"/>
            </a:avLst>
          </a:prstGeom>
        </p:spPr>
      </p:pic>
      <p:sp>
        <p:nvSpPr>
          <p:cNvPr id="6" name="Shape 3"/>
          <p:cNvSpPr/>
          <p:nvPr/>
        </p:nvSpPr>
        <p:spPr>
          <a:xfrm>
            <a:off x="4714875" y="3524250"/>
            <a:ext cx="3952875" cy="4763"/>
          </a:xfrm>
          <a:prstGeom prst="rect">
            <a:avLst/>
          </a:prstGeom>
          <a:solidFill>
            <a:srgbClr val="262C5B"/>
          </a:solidFill>
        </p:spPr>
      </p:sp>
      <p:sp>
        <p:nvSpPr>
          <p:cNvPr id="7" name="Text 4"/>
          <p:cNvSpPr/>
          <p:nvPr/>
        </p:nvSpPr>
        <p:spPr>
          <a:xfrm>
            <a:off x="4714875" y="3719512"/>
            <a:ext cx="3952875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首先，从解析后的数据中选取第一条新闻记录，确保数据完整性。</a:t>
            </a:r>
            <a:endParaRPr lang="en-US" sz="9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045" y="1600200"/>
            <a:ext cx="501142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8136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476250" y="476250"/>
            <a:ext cx="3952875" cy="1200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列举所有获取到的新闻标题及对应链接，并附带序号方便用户选择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76250" y="1733550"/>
            <a:ext cx="39528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76250" y="3524250"/>
            <a:ext cx="3952875" cy="4763"/>
          </a:xfrm>
          <a:prstGeom prst="rect">
            <a:avLst/>
          </a:prstGeom>
          <a:solidFill>
            <a:srgbClr val="262C5B"/>
          </a:solidFill>
        </p:spPr>
      </p:sp>
      <p:sp>
        <p:nvSpPr>
          <p:cNvPr id="7" name="Text 4"/>
          <p:cNvSpPr/>
          <p:nvPr/>
        </p:nvSpPr>
        <p:spPr>
          <a:xfrm>
            <a:off x="476250" y="3719512"/>
            <a:ext cx="3952875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逐一列出所有新闻标题，每条新闻前加序号，便于用户快速定位。</a:t>
            </a:r>
            <a:endParaRPr lang="en-US" sz="9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819275"/>
            <a:ext cx="860425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7683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76250" y="476250"/>
            <a:ext cx="2571750" cy="1200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检查用户输入的有效性，确保其为有效数字且在范围内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76250" y="1733550"/>
            <a:ext cx="25717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53390" y="1733550"/>
            <a:ext cx="2571750" cy="2462213"/>
          </a:xfrm>
          <a:prstGeom prst="roundRect">
            <a:avLst>
              <a:gd name="adj" fmla="val 4640"/>
            </a:avLst>
          </a:prstGeom>
          <a:solidFill>
            <a:srgbClr val="EFF4F7"/>
          </a:solidFill>
        </p:spPr>
      </p:sp>
      <p:sp>
        <p:nvSpPr>
          <p:cNvPr id="7" name="Shape 4"/>
          <p:cNvSpPr/>
          <p:nvPr/>
        </p:nvSpPr>
        <p:spPr>
          <a:xfrm>
            <a:off x="714375" y="247650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786130" y="1929130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输入验证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47370" y="2174875"/>
            <a:ext cx="2095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确保用户输入为数字，避免非数字字符导致程序异常。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3238500" y="1714500"/>
            <a:ext cx="2571750" cy="2462213"/>
          </a:xfrm>
          <a:prstGeom prst="roundRect">
            <a:avLst>
              <a:gd name="adj" fmla="val 4640"/>
            </a:avLst>
          </a:prstGeom>
          <a:solidFill>
            <a:srgbClr val="EFF4F7"/>
          </a:solidFill>
        </p:spPr>
      </p:sp>
      <p:sp>
        <p:nvSpPr>
          <p:cNvPr id="12" name="Shape 8"/>
          <p:cNvSpPr/>
          <p:nvPr/>
        </p:nvSpPr>
        <p:spPr>
          <a:xfrm>
            <a:off x="3524250" y="247650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4" name="Text 9"/>
          <p:cNvSpPr/>
          <p:nvPr/>
        </p:nvSpPr>
        <p:spPr>
          <a:xfrm>
            <a:off x="3582670" y="1870710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范围检查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3497580" y="2174875"/>
            <a:ext cx="2095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确认输入数字在新闻列表范围内，提升用户体验，防止索引错误。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6212840" y="1676400"/>
            <a:ext cx="2571750" cy="2462213"/>
          </a:xfrm>
          <a:prstGeom prst="roundRect">
            <a:avLst>
              <a:gd name="adj" fmla="val 4640"/>
            </a:avLst>
          </a:prstGeom>
          <a:solidFill>
            <a:srgbClr val="EFF4F7"/>
          </a:solidFill>
        </p:spPr>
      </p:sp>
      <p:sp>
        <p:nvSpPr>
          <p:cNvPr id="17" name="Shape 12"/>
          <p:cNvSpPr/>
          <p:nvPr/>
        </p:nvSpPr>
        <p:spPr>
          <a:xfrm>
            <a:off x="6334125" y="247650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9" name="Text 13"/>
          <p:cNvSpPr/>
          <p:nvPr/>
        </p:nvSpPr>
        <p:spPr>
          <a:xfrm>
            <a:off x="6520815" y="1825625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反馈机制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6520815" y="2174875"/>
            <a:ext cx="20955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即时反馈输入错误信息，指导用户正确操作，增强交互友好性。</a:t>
            </a:r>
            <a:endParaRPr lang="en-US" sz="12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" y="2757805"/>
            <a:ext cx="9048750" cy="2223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76250" y="476250"/>
            <a:ext cx="8086725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调用`webbrowser.open`函数根据用户选择打开相应新闻网页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76250" y="933450"/>
            <a:ext cx="80867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571500" y="3257550"/>
            <a:ext cx="2390775" cy="1104900"/>
          </a:xfrm>
          <a:prstGeom prst="roundRect">
            <a:avLst>
              <a:gd name="adj" fmla="val 10345"/>
            </a:avLst>
          </a:pr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762000" y="3448050"/>
            <a:ext cx="19526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函数介绍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62000" y="3743325"/>
            <a:ext cx="19526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webbrowser.open函数可直接在用户的默认浏览器中打开指定URL。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3376613" y="3257550"/>
            <a:ext cx="2390775" cy="1104900"/>
          </a:xfrm>
          <a:prstGeom prst="roundRect">
            <a:avLst>
              <a:gd name="adj" fmla="val 10345"/>
            </a:avLst>
          </a:prstGeom>
          <a:solidFill>
            <a:srgbClr val="FFFFFF"/>
          </a:solidFill>
        </p:spPr>
      </p:sp>
      <p:sp>
        <p:nvSpPr>
          <p:cNvPr id="11" name="Text 7"/>
          <p:cNvSpPr/>
          <p:nvPr/>
        </p:nvSpPr>
        <p:spPr>
          <a:xfrm>
            <a:off x="3567112" y="3448050"/>
            <a:ext cx="19526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参数设置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3567112" y="3743325"/>
            <a:ext cx="19526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通过传递新闻链接作为参数，实现自动浏览功能。</a:t>
            </a:r>
            <a:endParaRPr lang="en-US" sz="900" dirty="0"/>
          </a:p>
        </p:txBody>
      </p:sp>
      <p:sp>
        <p:nvSpPr>
          <p:cNvPr id="14" name="Shape 9"/>
          <p:cNvSpPr/>
          <p:nvPr/>
        </p:nvSpPr>
        <p:spPr>
          <a:xfrm>
            <a:off x="6181725" y="3257550"/>
            <a:ext cx="2390775" cy="1104900"/>
          </a:xfrm>
          <a:prstGeom prst="roundRect">
            <a:avLst>
              <a:gd name="adj" fmla="val 10345"/>
            </a:avLst>
          </a:prstGeom>
          <a:solidFill>
            <a:srgbClr val="FFFFFF"/>
          </a:solidFill>
        </p:spPr>
      </p:sp>
      <p:sp>
        <p:nvSpPr>
          <p:cNvPr id="15" name="Text 10"/>
          <p:cNvSpPr/>
          <p:nvPr/>
        </p:nvSpPr>
        <p:spPr>
          <a:xfrm>
            <a:off x="6372225" y="3448050"/>
            <a:ext cx="1952625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用户体验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6372225" y="3743325"/>
            <a:ext cx="1952625" cy="3810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用户选择后立即跳转至新闻页面，提升交互流畅性。</a:t>
            </a:r>
            <a:endParaRPr lang="en-US" sz="9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13535"/>
            <a:ext cx="7515225" cy="10191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714875" y="476250"/>
            <a:ext cx="3952875" cy="1200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创建或检查本地`news`文件夹的存在性，用于存储下载的新闻文本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714875" y="1733550"/>
            <a:ext cx="39528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l="7143" r="7143"/>
          <a:stretch>
            <a:fillRect/>
          </a:stretch>
        </p:blipFill>
        <p:spPr>
          <a:xfrm>
            <a:off x="238125" y="238125"/>
            <a:ext cx="4000500" cy="4667250"/>
          </a:xfrm>
          <a:prstGeom prst="roundRect">
            <a:avLst>
              <a:gd name="adj" fmla="val 3570"/>
            </a:avLst>
          </a:prstGeom>
        </p:spPr>
      </p:pic>
      <p:sp>
        <p:nvSpPr>
          <p:cNvPr id="6" name="Shape 3"/>
          <p:cNvSpPr/>
          <p:nvPr/>
        </p:nvSpPr>
        <p:spPr>
          <a:xfrm>
            <a:off x="4714875" y="3524250"/>
            <a:ext cx="3952875" cy="4763"/>
          </a:xfrm>
          <a:prstGeom prst="rect">
            <a:avLst/>
          </a:prstGeom>
          <a:solidFill>
            <a:srgbClr val="262C5B"/>
          </a:solidFill>
        </p:spPr>
      </p:sp>
      <p:sp>
        <p:nvSpPr>
          <p:cNvPr id="7" name="Text 4"/>
          <p:cNvSpPr/>
          <p:nvPr/>
        </p:nvSpPr>
        <p:spPr>
          <a:xfrm>
            <a:off x="4714875" y="3719512"/>
            <a:ext cx="3952875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首先，确认项目根目录下是否存在`news`文件夹，这是存放新闻文本的基础。</a:t>
            </a:r>
            <a:endParaRPr lang="en-US" sz="9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" y="4001770"/>
            <a:ext cx="843915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项目目标：自动从新浪新闻网站获取指定数量的新闻内容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334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33400" y="2719388"/>
            <a:ext cx="23368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2512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3251200" y="2719388"/>
            <a:ext cx="23368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969000" y="209550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969000" y="2719388"/>
            <a:ext cx="23368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7" name="文本框 16"/>
          <p:cNvSpPr txBox="1"/>
          <p:nvPr/>
        </p:nvSpPr>
        <p:spPr>
          <a:xfrm>
            <a:off x="838200" y="1333500"/>
            <a:ext cx="6336323" cy="3489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、目的与要求</a:t>
            </a:r>
            <a:endParaRPr lang="zh-CN" altLang="zh-CN" sz="1800" b="1" kern="100" dirty="0">
              <a:effectLst/>
              <a:latin typeface="Times New Roman" panose="02020603050405020304" pitchFamily="18" charset="0"/>
            </a:endParaRPr>
          </a:p>
          <a:p>
            <a:pPr indent="267970" algn="just"/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目的：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3390" algn="just"/>
            <a:r>
              <a:rPr lang="zh-CN" altLang="zh-CN" sz="1800" b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熟悉</a:t>
            </a:r>
            <a:r>
              <a:rPr lang="en-US" altLang="zh-CN" sz="1800" b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b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网页爬取方法。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7970" algn="just"/>
            <a:r>
              <a:rPr lang="en-US" altLang="zh-C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要求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3390" algn="just"/>
            <a:r>
              <a:rPr lang="zh-CN" altLang="zh-CN" sz="1800" b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分析新浪国内新闻首页页面组织，利用</a:t>
            </a:r>
            <a:r>
              <a:rPr lang="en-US" altLang="zh-CN" sz="1800" b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urllib</a:t>
            </a:r>
            <a:r>
              <a:rPr lang="zh-CN" altLang="zh-CN" sz="1800" b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及</a:t>
            </a:r>
            <a:r>
              <a:rPr lang="en-US" altLang="zh-CN" sz="1800" b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Beautifulsoup</a:t>
            </a:r>
            <a:r>
              <a:rPr lang="zh-CN" altLang="zh-CN" sz="1800" b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爬取新浪国内新闻。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、功能描述</a:t>
            </a:r>
            <a:endParaRPr lang="zh-CN" altLang="zh-CN" sz="1800" b="1" kern="100" dirty="0">
              <a:effectLst/>
              <a:latin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爬取至少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条新闻。</a:t>
            </a: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获取其中一条新闻的具体内容。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367338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76250" y="476250"/>
            <a:ext cx="2571750" cy="1200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清理新闻标题中的特殊字符，保证生成的文件名合法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76250" y="1733550"/>
            <a:ext cx="25717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76250" y="2238375"/>
            <a:ext cx="2571750" cy="2652713"/>
          </a:xfrm>
          <a:prstGeom prst="roundRect">
            <a:avLst>
              <a:gd name="adj" fmla="val 4445"/>
            </a:avLst>
          </a:prstGeom>
          <a:solidFill>
            <a:srgbClr val="EFF4F7"/>
          </a:solidFill>
        </p:spPr>
      </p:sp>
      <p:sp>
        <p:nvSpPr>
          <p:cNvPr id="7" name="Shape 4"/>
          <p:cNvSpPr/>
          <p:nvPr/>
        </p:nvSpPr>
        <p:spPr>
          <a:xfrm>
            <a:off x="714375" y="247650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5813" y="254793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3945" y="2571750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识别非法字符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86130" y="3215640"/>
            <a:ext cx="20955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首先，我们需要识别哪些字符不能出现在文件名中，如\/:*?"&lt;&gt;|等，它们在Windows系统中是被禁止的。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3286125" y="2238375"/>
            <a:ext cx="2571750" cy="2652713"/>
          </a:xfrm>
          <a:prstGeom prst="roundRect">
            <a:avLst>
              <a:gd name="adj" fmla="val 4445"/>
            </a:avLst>
          </a:prstGeom>
          <a:solidFill>
            <a:srgbClr val="EFF4F7"/>
          </a:solidFill>
        </p:spPr>
      </p:sp>
      <p:sp>
        <p:nvSpPr>
          <p:cNvPr id="12" name="Shape 8"/>
          <p:cNvSpPr/>
          <p:nvPr/>
        </p:nvSpPr>
        <p:spPr>
          <a:xfrm>
            <a:off x="3524250" y="247650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95688" y="2547938"/>
            <a:ext cx="190500" cy="1905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8745" y="2564765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替换策略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3596005" y="3215640"/>
            <a:ext cx="20955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一旦发现非法字符，应将其替换为合法字符，如使用空格或下划线，确保文件名的完整性与可读性。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6096000" y="2238375"/>
            <a:ext cx="2571750" cy="2652713"/>
          </a:xfrm>
          <a:prstGeom prst="roundRect">
            <a:avLst>
              <a:gd name="adj" fmla="val 4445"/>
            </a:avLst>
          </a:prstGeom>
          <a:solidFill>
            <a:srgbClr val="EFF4F7"/>
          </a:solidFill>
        </p:spPr>
      </p:sp>
      <p:sp>
        <p:nvSpPr>
          <p:cNvPr id="17" name="Shape 12"/>
          <p:cNvSpPr/>
          <p:nvPr/>
        </p:nvSpPr>
        <p:spPr>
          <a:xfrm>
            <a:off x="6334125" y="2476500"/>
            <a:ext cx="333375" cy="333375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405563" y="2547938"/>
            <a:ext cx="190500" cy="1905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773545" y="2564765"/>
            <a:ext cx="2095500" cy="238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75"/>
              </a:lnSpc>
              <a:buNone/>
            </a:pPr>
            <a:r>
              <a:rPr lang="en-US" sz="13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测试与验证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6334125" y="3215640"/>
            <a:ext cx="20955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实施替换后，通过测试确保所有新闻标题转换后的文件名均符合操作系统的要求，避免文件保存时出现错误。</a:t>
            </a:r>
            <a:endParaRPr lang="en-US" sz="12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34515"/>
            <a:ext cx="959167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397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76250" y="476250"/>
            <a:ext cx="3952875" cy="1200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将每条新闻保存为独立文本文件，包含序号、标题、链接和正文内容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76250" y="1733550"/>
            <a:ext cx="39528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76250" y="3524250"/>
            <a:ext cx="3952875" cy="4763"/>
          </a:xfrm>
          <a:prstGeom prst="rect">
            <a:avLst/>
          </a:prstGeom>
          <a:solidFill>
            <a:srgbClr val="262C5B"/>
          </a:solidFill>
        </p:spPr>
      </p:sp>
      <p:sp>
        <p:nvSpPr>
          <p:cNvPr id="7" name="Text 4"/>
          <p:cNvSpPr/>
          <p:nvPr/>
        </p:nvSpPr>
        <p:spPr>
          <a:xfrm>
            <a:off x="476250" y="3719512"/>
            <a:ext cx="3952875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62C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确保文件名唯一，使用新闻标题作为基础，去除非法字符，添加序号区分。</a:t>
            </a:r>
            <a:endParaRPr lang="en-US" sz="9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8330"/>
            <a:ext cx="7847965" cy="12382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571500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2833688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571500" y="36004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481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文本框 9"/>
          <p:cNvSpPr txBox="1"/>
          <p:nvPr/>
        </p:nvSpPr>
        <p:spPr>
          <a:xfrm>
            <a:off x="7969347" y="316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沈帅举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7948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571500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2833688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571500" y="36004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481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742A84-DB33-E4BD-E285-8FFA42D5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237"/>
            <a:ext cx="4972050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571500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2833688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571500" y="36004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481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70" y="0"/>
            <a:ext cx="6864016" cy="5143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14006" y="2857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刘源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571500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2833688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571500" y="36004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481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4577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技术栈：Python语言，结合`requests`、`BeautifulSoup`、`html2text`等库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666750" y="3571875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核心语言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819525"/>
            <a:ext cx="1524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采用Python，因其语法简洁，生态丰富，适合Web爬虫开发</a:t>
            </a: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2762250" y="3571875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网络请求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819525"/>
            <a:ext cx="1524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`requests`库简化HTTP请求过程，轻松获取网页源码。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4857750" y="3571875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HTML解析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819525"/>
            <a:ext cx="1524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`BeautifulSoup`用于解析HTML，精准定位与提取新闻链接。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6953250" y="3571875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格式转换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819525"/>
            <a:ext cx="1524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`html2text`将HTML转换为Markdown，提升阅读体验。</a:t>
            </a:r>
            <a:endParaRPr lang="en-US" sz="105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70" y="1323975"/>
            <a:ext cx="7307660" cy="21393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使用`requests`发送HTTP请求并接收HTML文档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9875" y="20955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686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初始化请求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9337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通过`requests.get()`方法，向新浪新闻网站发送GET请求，获取新闻列表页面的HTML源码。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333875" y="20955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2686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处理响应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29337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解析返回的HTTP响应，读取其文本内容，即HTML文档，为后续的数据提取做准备。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127875" y="20955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2686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异常处理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29337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设置超时时间，捕获网络异常，确保程序稳定运行，避免因网络问题导致程序中断。</a:t>
            </a:r>
            <a:endParaRPr lang="en-US" sz="105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21" y="909226"/>
            <a:ext cx="5554979" cy="4013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转换HTML为Markdown格式以提高阅读体验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5255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784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681163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选择合适工具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1928813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采用`html2text`库，将复杂的HTML转换为简洁的Markdown格式。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833688" y="135255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784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833688" y="1681163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优化阅读体验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33688" y="1928813"/>
            <a:ext cx="1881187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Markdown格式易于阅读，支持多种设备，提升用户体验。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71500" y="2747962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784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71500" y="3076575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代码示例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71500" y="3324225"/>
            <a:ext cx="1881187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使用一行代码即可完成转换，高效便捷。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2833688" y="2747962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4784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2833688" y="3076575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兼容性考量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2833688" y="3324225"/>
            <a:ext cx="1881187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确保转换后的Markdown保留原文排版，适应不同场景需求。</a:t>
            </a:r>
            <a:endParaRPr lang="en-US" sz="105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685800"/>
            <a:ext cx="4453007" cy="3092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创建“新闻”文件夹存放下载的新闻文件，确保目录结构清晰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3969" y="13525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文件夹初始化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首先，检查是否存在“新闻”文件夹，若不存在则创建之，确保所有新闻有统一的存储位置。</a:t>
            </a: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2833688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73969" y="300990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1500" y="36004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文件名规范化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481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新闻文件名依据标题简化，去除特殊字符，确保Windows、Linux等多平台兼容性。</a:t>
            </a:r>
            <a:endParaRPr lang="en-US" sz="105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221" y="1059401"/>
            <a:ext cx="5122958" cy="40840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571500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2833688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571500" y="36004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481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6453426" cy="514349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026499" y="101084"/>
            <a:ext cx="123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张国斌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571500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2833688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571500" y="36004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481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563" y="0"/>
            <a:ext cx="4432480" cy="5143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917" y="0"/>
            <a:ext cx="479708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571500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2833688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219075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571500" y="360045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848100"/>
            <a:ext cx="1881187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195464" cy="51435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97ee849-534a-484d-b68c-6e11992af2e8"/>
  <p:tag name="COMMONDATA" val="eyJoZGlkIjoiMzcyODMxYTE0ZTc0ZGU3Y2QwODc3MzYzN2Q1YmNiM2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50,&quot;width&quot;:630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604</Words>
  <Application>Microsoft Office PowerPoint</Application>
  <PresentationFormat>全屏显示(16:9)</PresentationFormat>
  <Paragraphs>134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宋体</vt:lpstr>
      <vt:lpstr>微软雅黑</vt:lpstr>
      <vt:lpstr>Arial</vt:lpstr>
      <vt:lpstr>Times New Roman</vt:lpstr>
      <vt:lpstr>Verdana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mll</cp:lastModifiedBy>
  <cp:revision>82</cp:revision>
  <dcterms:created xsi:type="dcterms:W3CDTF">2024-12-18T02:51:00Z</dcterms:created>
  <dcterms:modified xsi:type="dcterms:W3CDTF">2025-01-04T15:12:06Z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2EF948DECE484AECA44DED0BF74D9F8F</vt:lpwstr>
  </property>
  <property fmtid="{D5CDD505-2E9C-101B-9397-08002B2CF9AE}" pid="3" name="KSOProductBuildVer">
    <vt:lpwstr>2052-11.1.0.12165</vt:lpwstr>
  </property>
</Properties>
</file>